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3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C99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47BC1-B9B9-420F-8B96-D580F36C5A55}" type="datetimeFigureOut">
              <a:rPr lang="en-US" smtClean="0"/>
              <a:pPr/>
              <a:t>4/27/2012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3D9C3-3DB1-4DF4-803E-8E3606615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3D9C3-3DB1-4DF4-803E-8E36066153E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 descr="title - 2.png"/>
          <p:cNvPicPr>
            <a:picLocks noChangeAspect="1"/>
          </p:cNvPicPr>
          <p:nvPr/>
        </p:nvPicPr>
        <p:blipFill>
          <a:blip r:embed="rId2"/>
          <a:srcRect l="13043" t="17903" r="2805" b="26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900" y="954741"/>
            <a:ext cx="7315200" cy="1676400"/>
          </a:xfrm>
        </p:spPr>
        <p:txBody>
          <a:bodyPr>
            <a:noAutofit/>
          </a:bodyPr>
          <a:lstStyle>
            <a:lvl1pPr algn="l">
              <a:defRPr sz="4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2895600"/>
            <a:ext cx="4559300" cy="2590800"/>
          </a:xfrm>
        </p:spPr>
        <p:txBody>
          <a:bodyPr>
            <a:normAutofit/>
          </a:bodyPr>
          <a:lstStyle>
            <a:lvl1pPr marL="0" indent="0" algn="l">
              <a:lnSpc>
                <a:spcPct val="125000"/>
              </a:lnSpc>
              <a:buNone/>
              <a:defRPr sz="18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ACF2-477B-4EF1-ADB1-2FB42F2BB919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0702-4988-4833-B2A0-E98B5F43291D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295835"/>
            <a:ext cx="1676400" cy="5830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9900" y="1653988"/>
            <a:ext cx="6007100" cy="4472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8FC0-0A1E-40BF-962B-80A15AB4A7FB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788"/>
          </a:xfrm>
        </p:spPr>
        <p:txBody>
          <a:bodyPr>
            <a:normAutofit/>
          </a:bodyPr>
          <a:lstStyle>
            <a:lvl1pPr algn="l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0D974-D29D-4A0E-BD58-4C912EB1CF5C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ummer1.png"/>
          <p:cNvPicPr>
            <a:picLocks noChangeAspect="1"/>
          </p:cNvPicPr>
          <p:nvPr/>
        </p:nvPicPr>
        <p:blipFill>
          <a:blip r:embed="rId2"/>
          <a:srcRect l="4545" r="4545"/>
          <a:stretch>
            <a:fillRect/>
          </a:stretch>
        </p:blipFill>
        <p:spPr>
          <a:xfrm>
            <a:off x="0" y="1618637"/>
            <a:ext cx="9144000" cy="39911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887" y="1295400"/>
            <a:ext cx="6399213" cy="15906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5887" y="3657600"/>
            <a:ext cx="6399213" cy="15001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1800"/>
              </a:spcBef>
              <a:buFontTx/>
              <a:buNone/>
              <a:defRPr sz="1800" kern="12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57F72-130E-4C34-9A93-CCCF9E53D2E2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976718"/>
            <a:ext cx="3017520" cy="41494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1976718"/>
            <a:ext cx="3017520" cy="415137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69A5-34E5-447C-A8BB-687F3F7AE27A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5186" y="1828800"/>
            <a:ext cx="3017520" cy="7159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5186" y="2743200"/>
            <a:ext cx="3017520" cy="33829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828800"/>
            <a:ext cx="3017520" cy="7159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743200"/>
            <a:ext cx="3017520" cy="33829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1574A-4016-40ED-9427-5F3CF1F67B96}" type="datetime4">
              <a:rPr/>
              <a:pPr/>
              <a:t>June 6, 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58F6C-851A-4619-9391-7B961CA68B2E}" type="datetime4">
              <a:rPr/>
              <a:pPr/>
              <a:t>June 6, 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 - 2.png"/>
          <p:cNvPicPr>
            <a:picLocks noChangeAspect="1"/>
          </p:cNvPicPr>
          <p:nvPr/>
        </p:nvPicPr>
        <p:blipFill>
          <a:blip r:embed="rId2"/>
          <a:srcRect l="13043" t="17903" r="10455" b="987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DBEA-1598-43E5-A9F2-7822B306DC60}" type="datetime4">
              <a:rPr/>
              <a:pPr/>
              <a:t>June 6, 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lowers content.png"/>
          <p:cNvPicPr>
            <a:picLocks noChangeAspect="1"/>
          </p:cNvPicPr>
          <p:nvPr/>
        </p:nvPicPr>
        <p:blipFill>
          <a:blip r:embed="rId2"/>
          <a:srcRect l="4545" t="8217" r="4545" b="131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860550"/>
          </a:xfrm>
        </p:spPr>
        <p:txBody>
          <a:bodyPr anchor="ctr" anchorCtr="0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914400"/>
            <a:ext cx="4114800" cy="50292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1544" y="2286000"/>
            <a:ext cx="2079625" cy="386079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36FC9-351F-44B2-93C1-7EEF3C89FDE1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2" cy="18605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62400" y="914400"/>
            <a:ext cx="4114800" cy="5029200"/>
          </a:xfrm>
          <a:prstGeom prst="ellipse">
            <a:avLst/>
          </a:prstGeom>
          <a:ln w="63500"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a:ln>
          <a:effectLst>
            <a:innerShdw blurRad="381000">
              <a:schemeClr val="bg1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1544" y="2286000"/>
            <a:ext cx="2079625" cy="386079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40000"/>
                        <a:lumOff val="60000"/>
                      </a:schemeClr>
                    </a:gs>
                  </a:gsLst>
                  <a:lin ang="8100000" scaled="1"/>
                </a:gra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A9860-2947-4549-A25A-C7ACC9B80A49}" type="datetime4">
              <a:rPr/>
              <a:pPr/>
              <a:t>June 6, 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Sample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aster - 1.png"/>
          <p:cNvPicPr>
            <a:picLocks noChangeAspect="1"/>
          </p:cNvPicPr>
          <p:nvPr/>
        </p:nvPicPr>
        <p:blipFill>
          <a:blip r:embed="rId13"/>
          <a:srcRect b="50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1532"/>
            <a:ext cx="8229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997" y="1981200"/>
            <a:ext cx="6412006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D9D078EC-9835-4AAD-8A34-1977AF1B4B65}" type="datetime4">
              <a:rPr/>
              <a:pPr/>
              <a:t>June 6, 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/>
              <a:t>Sample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26B73CA7-29A5-4015-A1D0-5DB764762A4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22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1pPr>
      <a:lvl2pPr marL="5778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20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2pPr>
      <a:lvl3pPr marL="8064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3pPr>
      <a:lvl4pPr marL="10350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4pPr>
      <a:lvl5pPr marL="12636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8100000" scaled="1"/>
            <a:tileRect/>
          </a:gradFill>
          <a:latin typeface="+mn-lt"/>
          <a:ea typeface="+mn-ea"/>
          <a:cs typeface="+mn-cs"/>
        </a:defRPr>
      </a:lvl5pPr>
      <a:lvl6pPr marL="14922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6pPr>
      <a:lvl7pPr marL="17208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7pPr>
      <a:lvl8pPr marL="1949450" indent="-349250" algn="l" defTabSz="914400" rtl="0" eaLnBrk="1" latinLnBrk="0" hangingPunct="1">
        <a:spcBef>
          <a:spcPts val="1800"/>
        </a:spcBef>
        <a:buFontTx/>
        <a:buBlip>
          <a:blip r:embed="rId15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8pPr>
      <a:lvl9pPr marL="2178050" indent="-349250" algn="l" defTabSz="914400" rtl="0" eaLnBrk="1" latinLnBrk="0" hangingPunct="1">
        <a:spcBef>
          <a:spcPts val="1800"/>
        </a:spcBef>
        <a:buFontTx/>
        <a:buBlip>
          <a:blip r:embed="rId14"/>
        </a:buBlip>
        <a:defRPr sz="18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22.jpeg"/><Relationship Id="rId11" Type="http://schemas.openxmlformats.org/officeDocument/2006/relationships/image" Target="../media/image14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4.wav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36.jpeg"/><Relationship Id="rId11" Type="http://schemas.openxmlformats.org/officeDocument/2006/relationships/image" Target="../media/image14.pn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4343400" cy="186055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Why Teaching </a:t>
            </a:r>
            <a:endParaRPr lang="en-US" sz="7200" dirty="0">
              <a:ln>
                <a:solidFill>
                  <a:schemeClr val="tx1"/>
                </a:solidFill>
              </a:ln>
              <a:solidFill>
                <a:srgbClr val="CC99FF"/>
              </a:solidFill>
              <a:latin typeface="Edwardian Script ITC" pitchFamily="66" charset="0"/>
            </a:endParaRPr>
          </a:p>
        </p:txBody>
      </p:sp>
      <p:pic>
        <p:nvPicPr>
          <p:cNvPr id="11" name="Picture Placeholder 10" descr="read aloud with child.pn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4196" b="4196"/>
          <a:stretch>
            <a:fillRect/>
          </a:stretch>
        </p:blipFill>
        <p:spPr>
          <a:xfrm>
            <a:off x="4724400" y="533400"/>
            <a:ext cx="4114800" cy="5029200"/>
          </a:xfrm>
          <a:ln>
            <a:noFill/>
          </a:ln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208046">
            <a:off x="-15349" y="4393838"/>
            <a:ext cx="24974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3320">
            <a:off x="228600" y="1905407"/>
            <a:ext cx="24974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 l="8170" t="32152" b="23098"/>
          <a:stretch>
            <a:fillRect/>
          </a:stretch>
        </p:blipFill>
        <p:spPr bwMode="auto">
          <a:xfrm rot="15502307">
            <a:off x="1398963" y="4491853"/>
            <a:ext cx="3335819" cy="121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1" y="5257800"/>
            <a:ext cx="193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93296">
            <a:off x="3603599" y="3823718"/>
            <a:ext cx="172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lum bright="20000"/>
          </a:blip>
          <a:srcRect/>
          <a:stretch>
            <a:fillRect/>
          </a:stretch>
        </p:blipFill>
        <p:spPr bwMode="auto">
          <a:xfrm>
            <a:off x="2895600" y="1828800"/>
            <a:ext cx="17526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~PP55.WAV">
            <a:hlinkClick r:id="" action="ppaction://media"/>
          </p:cNvPr>
          <p:cNvPicPr>
            <a:picLocks noRot="1" noChangeAspect="1"/>
          </p:cNvPicPr>
          <p:nvPr>
            <a:wavAudioFile r:embed="rId1" name="~PP55.WAV"/>
          </p:nvPr>
        </p:nvPicPr>
        <p:blipFill>
          <a:blip r:embed="rId10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3434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000" y="4648200"/>
            <a:ext cx="28702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1600200"/>
            <a:ext cx="25736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1676400"/>
          </a:xfrm>
        </p:spPr>
        <p:txBody>
          <a:bodyPr/>
          <a:lstStyle/>
          <a:p>
            <a:r>
              <a:rPr lang="en-US" sz="88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Learning about learners </a:t>
            </a:r>
            <a:endParaRPr lang="en-US" sz="8800" dirty="0">
              <a:ln>
                <a:solidFill>
                  <a:schemeClr val="tx1"/>
                </a:solidFill>
              </a:ln>
              <a:solidFill>
                <a:srgbClr val="CC99FF"/>
              </a:solidFill>
              <a:latin typeface="Edwardian Script ITC" pitchFamily="66" charset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172200"/>
            <a:ext cx="2133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676400"/>
            <a:ext cx="24974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245745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~PP349.WAV">
            <a:hlinkClick r:id="" action="ppaction://media"/>
          </p:cNvPr>
          <p:cNvPicPr>
            <a:picLocks noRot="1" noChangeAspect="1"/>
          </p:cNvPicPr>
          <p:nvPr>
            <a:wavAudioFile r:embed="rId1" name="~PP349.WAV"/>
          </p:nvPr>
        </p:nvPicPr>
        <p:blipFill>
          <a:blip r:embed="rId8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Planning </a:t>
            </a:r>
            <a:endParaRPr lang="en-US" sz="9600" dirty="0">
              <a:ln>
                <a:solidFill>
                  <a:schemeClr val="tx1"/>
                </a:solidFill>
              </a:ln>
              <a:solidFill>
                <a:srgbClr val="CC99FF"/>
              </a:solidFill>
              <a:latin typeface="Edwardian Script ITC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10710"/>
          <a:stretch>
            <a:fillRect/>
          </a:stretch>
        </p:blipFill>
        <p:spPr bwMode="auto">
          <a:xfrm>
            <a:off x="914400" y="4459654"/>
            <a:ext cx="3677709" cy="232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42900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1905000"/>
            <a:ext cx="1873064" cy="140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5181600"/>
            <a:ext cx="1873064" cy="140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2819400"/>
            <a:ext cx="1873064" cy="140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1" y="1609558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95600" y="1600199"/>
            <a:ext cx="2133600" cy="312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~PP1081.WAV">
            <a:hlinkClick r:id="" action="ppaction://media"/>
          </p:cNvPr>
          <p:cNvPicPr>
            <a:picLocks noRot="1" noChangeAspect="1"/>
          </p:cNvPicPr>
          <p:nvPr>
            <a:wavAudioFile r:embed="rId1" name="~PP1081.WAV"/>
          </p:nvPr>
        </p:nvPicPr>
        <p:blipFill>
          <a:blip r:embed="rId11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62400" cy="1860550"/>
          </a:xfrm>
        </p:spPr>
        <p:txBody>
          <a:bodyPr>
            <a:normAutofit fontScale="90000"/>
          </a:bodyPr>
          <a:lstStyle/>
          <a:p>
            <a:r>
              <a:rPr lang="en-US" sz="9600" dirty="0" smtClean="0">
                <a:ln>
                  <a:solidFill>
                    <a:schemeClr val="tx1"/>
                  </a:solidFill>
                </a:ln>
                <a:solidFill>
                  <a:srgbClr val="CC99FF"/>
                </a:solidFill>
                <a:latin typeface="Edwardian Script ITC" pitchFamily="66" charset="0"/>
              </a:rPr>
              <a:t>Assessment</a:t>
            </a:r>
            <a:r>
              <a:rPr lang="en-US" sz="4800" dirty="0" smtClean="0"/>
              <a:t> </a:t>
            </a:r>
            <a:endParaRPr lang="en-US" sz="4800" dirty="0"/>
          </a:p>
        </p:txBody>
      </p:sp>
      <p:pic>
        <p:nvPicPr>
          <p:cNvPr id="13" name="Picture Placeholder 12" descr="g and me share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9318" r="19318"/>
          <a:stretch>
            <a:fillRect/>
          </a:stretch>
        </p:blipFill>
        <p:spPr>
          <a:xfrm>
            <a:off x="3962400" y="914400"/>
            <a:ext cx="4301836" cy="5257800"/>
          </a:xfrm>
          <a:ln>
            <a:noFill/>
          </a:ln>
        </p:spPr>
      </p:pic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Sample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22075">
            <a:off x="152400" y="4658552"/>
            <a:ext cx="2497419" cy="187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17768">
            <a:off x="2802854" y="5214041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16211">
            <a:off x="226713" y="3201347"/>
            <a:ext cx="1814701" cy="136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07745">
            <a:off x="2203664" y="3377451"/>
            <a:ext cx="1652236" cy="123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1" y="1758764"/>
            <a:ext cx="1981199" cy="148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~PP3121.WAV">
            <a:hlinkClick r:id="" action="ppaction://media"/>
          </p:cNvPr>
          <p:cNvPicPr>
            <a:picLocks noRot="1" noChangeAspect="1"/>
          </p:cNvPicPr>
          <p:nvPr>
            <a:wavAudioFile r:embed="rId1" name="~PP3121.WAV"/>
          </p:nvPr>
        </p:nvPicPr>
        <p:blipFill>
          <a:blip r:embed="rId9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 descr="C:\Documents and Settings\Administrator\Local Settings\Temporary Internet Files\Content.IE5\WMOTPM0Q\MP900401363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-837"/>
            <a:ext cx="5485730" cy="68588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en-US" sz="880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01600">
                    <a:srgbClr val="CC99FF">
                      <a:alpha val="60000"/>
                    </a:srgbClr>
                  </a:glow>
                </a:effectLst>
                <a:latin typeface="Edwardian Script ITC" pitchFamily="66" charset="0"/>
              </a:rPr>
              <a:t>Reflection</a:t>
            </a:r>
            <a:r>
              <a:rPr lang="en-US" sz="8800" dirty="0" smtClean="0">
                <a:solidFill>
                  <a:srgbClr val="7030A0"/>
                </a:solidFill>
                <a:effectLst>
                  <a:glow rad="101600">
                    <a:srgbClr val="CC99FF">
                      <a:alpha val="60000"/>
                    </a:srgbClr>
                  </a:glow>
                </a:effectLst>
                <a:latin typeface="Edwardian Script ITC" pitchFamily="66" charset="0"/>
              </a:rPr>
              <a:t> </a:t>
            </a:r>
            <a:endParaRPr lang="en-US" sz="8800" dirty="0">
              <a:solidFill>
                <a:srgbClr val="7030A0"/>
              </a:solidFill>
              <a:effectLst>
                <a:glow rad="101600">
                  <a:srgbClr val="CC99FF">
                    <a:alpha val="60000"/>
                  </a:srgbClr>
                </a:glow>
              </a:effectLst>
              <a:latin typeface="Edwardian Script ITC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73CA7-29A5-4015-A1D0-5DB764762A4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r="37268" b="14482"/>
          <a:stretch>
            <a:fillRect/>
          </a:stretch>
        </p:blipFill>
        <p:spPr bwMode="auto">
          <a:xfrm>
            <a:off x="3429000" y="1828800"/>
            <a:ext cx="2252659" cy="385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C:\Documents and Settings\Administrator\Local Settings\Temporary Internet Files\Content.IE5\WJQRW2OO\MP90044255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685800"/>
            <a:ext cx="1728216" cy="2581656"/>
          </a:xfrm>
          <a:prstGeom prst="rect">
            <a:avLst/>
          </a:prstGeom>
          <a:noFill/>
        </p:spPr>
      </p:pic>
      <p:pic>
        <p:nvPicPr>
          <p:cNvPr id="9220" name="Picture 4" descr="C:\Documents and Settings\Administrator\Local Settings\Temporary Internet Files\Content.IE5\WJQRW2OO\MP900145777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5791200"/>
            <a:ext cx="2058549" cy="1066800"/>
          </a:xfrm>
          <a:prstGeom prst="rect">
            <a:avLst/>
          </a:prstGeom>
          <a:noFill/>
        </p:spPr>
      </p:pic>
      <p:pic>
        <p:nvPicPr>
          <p:cNvPr id="9221" name="Picture 5" descr="C:\Documents and Settings\Administrator\Local Settings\Temporary Internet Files\Content.IE5\WMOTPM0Q\MP900444458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2438400"/>
            <a:ext cx="1295400" cy="2737104"/>
          </a:xfrm>
          <a:prstGeom prst="rect">
            <a:avLst/>
          </a:prstGeom>
          <a:noFill/>
        </p:spPr>
      </p:pic>
      <p:pic>
        <p:nvPicPr>
          <p:cNvPr id="9222" name="Picture 6" descr="C:\Documents and Settings\Administrator\Local Settings\Temporary Internet Files\Content.IE5\35J8IE40\MP900432733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2800" y="838200"/>
            <a:ext cx="1737360" cy="2667000"/>
          </a:xfrm>
          <a:prstGeom prst="rect">
            <a:avLst/>
          </a:prstGeom>
          <a:noFill/>
        </p:spPr>
      </p:pic>
      <p:pic>
        <p:nvPicPr>
          <p:cNvPr id="9223" name="Picture 7" descr="C:\Documents and Settings\Administrator\Local Settings\Temporary Internet Files\Content.IE5\JFJKIZEI\MP900401413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62216" y="3736848"/>
            <a:ext cx="2081784" cy="3121152"/>
          </a:xfrm>
          <a:prstGeom prst="rect">
            <a:avLst/>
          </a:prstGeom>
          <a:noFill/>
        </p:spPr>
      </p:pic>
      <p:pic>
        <p:nvPicPr>
          <p:cNvPr id="9224" name="Picture 8" descr="C:\Documents and Settings\Administrator\Local Settings\Temporary Internet Files\Content.IE5\WJQRW2OO\MP900442909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733800"/>
            <a:ext cx="2618082" cy="1752600"/>
          </a:xfrm>
          <a:prstGeom prst="rect">
            <a:avLst/>
          </a:prstGeom>
          <a:noFill/>
        </p:spPr>
      </p:pic>
      <p:pic>
        <p:nvPicPr>
          <p:cNvPr id="21" name="~PP93.WAV">
            <a:hlinkClick r:id="" action="ppaction://media"/>
          </p:cNvPr>
          <p:cNvPicPr>
            <a:picLocks noRot="1" noChangeAspect="1"/>
          </p:cNvPicPr>
          <p:nvPr>
            <a:wavAudioFile r:embed="rId1" name="~PP93.WAV"/>
          </p:nvPr>
        </p:nvPicPr>
        <p:blipFill>
          <a:blip r:embed="rId11"/>
          <a:stretch>
            <a:fillRect/>
          </a:stretch>
        </p:blipFill>
        <p:spPr>
          <a:xfrm>
            <a:off x="8716963" y="643096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ildflowers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Wildflowers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ildflowers">
      <a:fillStyleLst>
        <a:solidFill>
          <a:schemeClr val="phClr">
            <a:shade val="85000"/>
            <a:satMod val="110000"/>
          </a:schemeClr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35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0800000" scaled="1"/>
        </a:gradFill>
        <a:gradFill rotWithShape="1">
          <a:gsLst>
            <a:gs pos="0">
              <a:schemeClr val="phClr">
                <a:shade val="70000"/>
                <a:satMod val="135000"/>
              </a:schemeClr>
            </a:gs>
            <a:gs pos="80000">
              <a:schemeClr val="phClr">
                <a:shade val="90000"/>
                <a:satMod val="135000"/>
              </a:schemeClr>
            </a:gs>
            <a:gs pos="100000">
              <a:schemeClr val="phClr">
                <a:shade val="95000"/>
                <a:satMod val="13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38100" cap="flat" cmpd="sng" algn="ctr">
          <a:gradFill>
            <a:gsLst>
              <a:gs pos="0">
                <a:schemeClr val="phClr"/>
              </a:gs>
              <a:gs pos="50000">
                <a:schemeClr val="phClr">
                  <a:lumMod val="60000"/>
                  <a:lumOff val="40000"/>
                </a:schemeClr>
              </a:gs>
              <a:gs pos="100000">
                <a:schemeClr val="phClr">
                  <a:lumMod val="20000"/>
                  <a:lumOff val="80000"/>
                </a:schemeClr>
              </a:gs>
            </a:gsLst>
            <a:lin ang="5400000" scaled="0"/>
          </a:gradFill>
          <a:prstDash val="solid"/>
        </a:ln>
        <a:ln w="63500" cap="flat" cmpd="sng" algn="ctr">
          <a:gradFill>
            <a:gsLst>
              <a:gs pos="0">
                <a:schemeClr val="phClr"/>
              </a:gs>
              <a:gs pos="50000">
                <a:schemeClr val="phClr">
                  <a:lumMod val="60000"/>
                  <a:lumOff val="40000"/>
                </a:schemeClr>
              </a:gs>
              <a:gs pos="100000">
                <a:schemeClr val="phClr">
                  <a:lumMod val="20000"/>
                  <a:lumOff val="80000"/>
                </a:schemeClr>
              </a:gs>
            </a:gsLst>
            <a:lin ang="54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63500">
              <a:srgbClr val="FFFFFF">
                <a:alpha val="50000"/>
              </a:srgbClr>
            </a:innerShdw>
          </a:effectLst>
        </a:effectStyle>
        <a:effectStyle>
          <a:effectLst>
            <a:innerShdw blurRad="190500">
              <a:srgbClr val="FFFFFF">
                <a:alpha val="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25400" prst="relaxedInset"/>
          </a:sp3d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/>
            </a:gs>
            <a:gs pos="50000">
              <a:schemeClr val="phClr">
                <a:lumMod val="90000"/>
                <a:alpha val="70000"/>
              </a:schemeClr>
            </a:gs>
            <a:gs pos="100000">
              <a:schemeClr val="phClr"/>
            </a:gs>
          </a:gsLst>
          <a:path path="circle">
            <a:fillToRect l="50000" t="50000" r="50000" b="50000"/>
          </a:path>
          <a:tileRect/>
        </a:gradFill>
        <a:gradFill flip="none" rotWithShape="1">
          <a:gsLst>
            <a:gs pos="0">
              <a:schemeClr val="phClr"/>
            </a:gs>
            <a:gs pos="50000">
              <a:schemeClr val="phClr">
                <a:lumMod val="90000"/>
              </a:schemeClr>
            </a:gs>
            <a:gs pos="100000">
              <a:schemeClr val="phClr"/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Wildflowers</Template>
  <TotalTime>1330</TotalTime>
  <Words>16</Words>
  <Application>Microsoft Office PowerPoint</Application>
  <PresentationFormat>On-screen Show (4:3)</PresentationFormat>
  <Paragraphs>12</Paragraphs>
  <Slides>5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Wildflowers</vt:lpstr>
      <vt:lpstr>Why Teaching </vt:lpstr>
      <vt:lpstr>Learning about learners </vt:lpstr>
      <vt:lpstr>Planning </vt:lpstr>
      <vt:lpstr>Assessment </vt:lpstr>
      <vt:lpstr>Reflection 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Elizabeth’s Story </dc:title>
  <dc:creator> </dc:creator>
  <cp:lastModifiedBy> </cp:lastModifiedBy>
  <cp:revision>5</cp:revision>
  <dcterms:created xsi:type="dcterms:W3CDTF">2012-04-27T04:04:41Z</dcterms:created>
  <dcterms:modified xsi:type="dcterms:W3CDTF">2012-04-28T02:59:59Z</dcterms:modified>
</cp:coreProperties>
</file>